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rimo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ow" panose="020B0604020202020204" charset="0"/>
      <p:regular r:id="rId24"/>
    </p:embeddedFont>
    <p:embeddedFont>
      <p:font typeface="Now Bold" panose="020B0604020202020204" charset="0"/>
      <p:regular r:id="rId25"/>
    </p:embeddedFont>
    <p:embeddedFont>
      <p:font typeface="Open Sans" panose="020B0604020202020204" charset="0"/>
      <p:regular r:id="rId26"/>
    </p:embeddedFont>
    <p:embeddedFont>
      <p:font typeface="Open Sans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58" y="7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ng.ru/download/nature.htmlhttps:/www.un.org/sustainabledevelopment/ru/sustainable-development-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778993" y="0"/>
            <a:ext cx="3509007" cy="3294794"/>
          </a:xfrm>
          <a:custGeom>
            <a:avLst/>
            <a:gdLst/>
            <a:ahLst/>
            <a:cxnLst/>
            <a:rect l="l" t="t" r="r" b="b"/>
            <a:pathLst>
              <a:path w="3509007" h="3294794">
                <a:moveTo>
                  <a:pt x="0" y="0"/>
                </a:moveTo>
                <a:lnTo>
                  <a:pt x="3509007" y="0"/>
                </a:lnTo>
                <a:lnTo>
                  <a:pt x="3509007" y="3294794"/>
                </a:lnTo>
                <a:lnTo>
                  <a:pt x="0" y="3294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81692" y="757480"/>
            <a:ext cx="12782619" cy="1593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ИМЕНИ АЛЬ-ФАРАБИ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ЮРИДИЧЕСКИЙ ФАКУЛЬТЕТ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КАФЕДРА ТАМОЖЕННОГО, ФИНАНСОВОГО И ЭКОЛОГИЧЕСКОГО  ПРАВА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94931" y="4327710"/>
            <a:ext cx="6875562" cy="1524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Дисциплина Земельное право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№15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6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ЗЕМЛИ ЗАПАСА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AA73AA-5719-40AA-899B-0A57A78AAB3B}"/>
              </a:ext>
            </a:extLst>
          </p:cNvPr>
          <p:cNvSpPr/>
          <p:nvPr/>
        </p:nvSpPr>
        <p:spPr>
          <a:xfrm>
            <a:off x="1690729" y="8657486"/>
            <a:ext cx="9144000" cy="8720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Лектор: доктор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старший преподаватель 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Ережепкызы Роза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FD8A3D-34E2-479A-80AB-F0EFE9F89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330011"/>
            <a:ext cx="1396546" cy="15628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88485" y="3763744"/>
            <a:ext cx="2875380" cy="3445444"/>
          </a:xfrm>
          <a:custGeom>
            <a:avLst/>
            <a:gdLst/>
            <a:ahLst/>
            <a:cxnLst/>
            <a:rect l="l" t="t" r="r" b="b"/>
            <a:pathLst>
              <a:path w="2875380" h="3445444">
                <a:moveTo>
                  <a:pt x="0" y="0"/>
                </a:moveTo>
                <a:lnTo>
                  <a:pt x="2875380" y="0"/>
                </a:lnTo>
                <a:lnTo>
                  <a:pt x="2875380" y="3445444"/>
                </a:lnTo>
                <a:lnTo>
                  <a:pt x="0" y="3445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919352" y="5880959"/>
            <a:ext cx="3883118" cy="3847817"/>
          </a:xfrm>
          <a:custGeom>
            <a:avLst/>
            <a:gdLst/>
            <a:ahLst/>
            <a:cxnLst/>
            <a:rect l="l" t="t" r="r" b="b"/>
            <a:pathLst>
              <a:path w="3883118" h="3847817">
                <a:moveTo>
                  <a:pt x="0" y="0"/>
                </a:moveTo>
                <a:lnTo>
                  <a:pt x="3883117" y="0"/>
                </a:lnTo>
                <a:lnTo>
                  <a:pt x="3883117" y="3847817"/>
                </a:lnTo>
                <a:lnTo>
                  <a:pt x="0" y="3847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847890" y="4042974"/>
            <a:ext cx="11848933" cy="218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 Bold"/>
              </a:rPr>
              <a:t>Такими землями являются земли запаса, </a:t>
            </a:r>
          </a:p>
          <a:p>
            <a:pPr algn="just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 Bold"/>
              </a:rPr>
              <a:t>которые земельное законодательство выделяет в качестве отдельной</a:t>
            </a:r>
          </a:p>
          <a:p>
            <a:pPr algn="just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 Bold"/>
              </a:rPr>
              <a:t>категории земель.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843252" y="2093013"/>
            <a:ext cx="3312776" cy="3242380"/>
          </a:xfrm>
          <a:custGeom>
            <a:avLst/>
            <a:gdLst/>
            <a:ahLst/>
            <a:cxnLst/>
            <a:rect l="l" t="t" r="r" b="b"/>
            <a:pathLst>
              <a:path w="3312776" h="3242380">
                <a:moveTo>
                  <a:pt x="0" y="0"/>
                </a:moveTo>
                <a:lnTo>
                  <a:pt x="3312776" y="0"/>
                </a:lnTo>
                <a:lnTo>
                  <a:pt x="3312776" y="3242379"/>
                </a:lnTo>
                <a:lnTo>
                  <a:pt x="0" y="3242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86399" y="2388150"/>
            <a:ext cx="4097848" cy="3145098"/>
          </a:xfrm>
          <a:custGeom>
            <a:avLst/>
            <a:gdLst/>
            <a:ahLst/>
            <a:cxnLst/>
            <a:rect l="l" t="t" r="r" b="b"/>
            <a:pathLst>
              <a:path w="4097848" h="3145098">
                <a:moveTo>
                  <a:pt x="0" y="0"/>
                </a:moveTo>
                <a:lnTo>
                  <a:pt x="4097848" y="0"/>
                </a:lnTo>
                <a:lnTo>
                  <a:pt x="4097848" y="3145098"/>
                </a:lnTo>
                <a:lnTo>
                  <a:pt x="0" y="31450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145407" y="5514198"/>
            <a:ext cx="6708467" cy="3744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Земельные участки, на которых проводились испытания ядерного оружия, </a:t>
            </a:r>
          </a:p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переводятся по решению Правительства Республики Казахстан в состав</a:t>
            </a:r>
          </a:p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земель запаса.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66848" y="799259"/>
            <a:ext cx="5188744" cy="109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3"/>
              </a:lnSpc>
              <a:spcBef>
                <a:spcPct val="0"/>
              </a:spcBef>
            </a:pPr>
            <a:r>
              <a:rPr lang="en-US" sz="3544">
                <a:solidFill>
                  <a:srgbClr val="000000"/>
                </a:solidFill>
                <a:latin typeface="Now Bold"/>
              </a:rPr>
              <a:t>Состав земель запаса</a:t>
            </a:r>
          </a:p>
          <a:p>
            <a:pPr algn="ctr">
              <a:lnSpc>
                <a:spcPts val="4323"/>
              </a:lnSpc>
              <a:spcBef>
                <a:spcPct val="0"/>
              </a:spcBef>
            </a:pPr>
            <a:endParaRPr lang="en-US" sz="3544">
              <a:solidFill>
                <a:srgbClr val="000000"/>
              </a:solidFill>
              <a:latin typeface="Now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4518" y="4980798"/>
            <a:ext cx="7521610" cy="4810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Землями запаса являются все земли, не предоставленные в собственность</a:t>
            </a:r>
          </a:p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или землепользование, находящиеся в ведении районных исполнительных</a:t>
            </a:r>
          </a:p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органов. </a:t>
            </a:r>
          </a:p>
          <a:p>
            <a:pPr algn="ctr">
              <a:lnSpc>
                <a:spcPts val="4201"/>
              </a:lnSpc>
              <a:spcBef>
                <a:spcPct val="0"/>
              </a:spcBef>
            </a:pPr>
            <a:endParaRPr lang="en-US" sz="3444">
              <a:solidFill>
                <a:srgbClr val="000000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083344" y="654061"/>
            <a:ext cx="4175956" cy="3150949"/>
          </a:xfrm>
          <a:custGeom>
            <a:avLst/>
            <a:gdLst/>
            <a:ahLst/>
            <a:cxnLst/>
            <a:rect l="l" t="t" r="r" b="b"/>
            <a:pathLst>
              <a:path w="4175956" h="3150949">
                <a:moveTo>
                  <a:pt x="0" y="0"/>
                </a:moveTo>
                <a:lnTo>
                  <a:pt x="4175956" y="0"/>
                </a:lnTo>
                <a:lnTo>
                  <a:pt x="4175956" y="3150949"/>
                </a:lnTo>
                <a:lnTo>
                  <a:pt x="0" y="3150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05052" y="7200900"/>
            <a:ext cx="2678292" cy="2678292"/>
          </a:xfrm>
          <a:custGeom>
            <a:avLst/>
            <a:gdLst/>
            <a:ahLst/>
            <a:cxnLst/>
            <a:rect l="l" t="t" r="r" b="b"/>
            <a:pathLst>
              <a:path w="2678292" h="2678292">
                <a:moveTo>
                  <a:pt x="0" y="0"/>
                </a:moveTo>
                <a:lnTo>
                  <a:pt x="2678292" y="0"/>
                </a:lnTo>
                <a:lnTo>
                  <a:pt x="2678292" y="2678292"/>
                </a:lnTo>
                <a:lnTo>
                  <a:pt x="0" y="26782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64005" y="7289543"/>
            <a:ext cx="2983846" cy="2501006"/>
          </a:xfrm>
          <a:custGeom>
            <a:avLst/>
            <a:gdLst/>
            <a:ahLst/>
            <a:cxnLst/>
            <a:rect l="l" t="t" r="r" b="b"/>
            <a:pathLst>
              <a:path w="2983846" h="2501006">
                <a:moveTo>
                  <a:pt x="0" y="0"/>
                </a:moveTo>
                <a:lnTo>
                  <a:pt x="2983847" y="0"/>
                </a:lnTo>
                <a:lnTo>
                  <a:pt x="2983847" y="2501006"/>
                </a:lnTo>
                <a:lnTo>
                  <a:pt x="0" y="25010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39606" y="6611146"/>
            <a:ext cx="3719694" cy="3090760"/>
          </a:xfrm>
          <a:custGeom>
            <a:avLst/>
            <a:gdLst/>
            <a:ahLst/>
            <a:cxnLst/>
            <a:rect l="l" t="t" r="r" b="b"/>
            <a:pathLst>
              <a:path w="3719694" h="3090760">
                <a:moveTo>
                  <a:pt x="0" y="0"/>
                </a:moveTo>
                <a:lnTo>
                  <a:pt x="3719694" y="0"/>
                </a:lnTo>
                <a:lnTo>
                  <a:pt x="3719694" y="3090760"/>
                </a:lnTo>
                <a:lnTo>
                  <a:pt x="0" y="30907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49929" y="3766910"/>
            <a:ext cx="17188141" cy="289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Земли запаса предоставляются в собственность или землепользование для</a:t>
            </a:r>
          </a:p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нужд сельского хозяйства, частного лесоразведения, промышленности и</a:t>
            </a:r>
          </a:p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иных целей в порядке и на условиях, установленных настоящим Кодексом. </a:t>
            </a:r>
          </a:p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Перевод земель запаса в другие категории осуществляется одновременно с</a:t>
            </a:r>
          </a:p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их предоставлением в собственность или землепользование.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90724" y="2997701"/>
            <a:ext cx="7332018" cy="742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 Bold"/>
              </a:rPr>
              <a:t>Предоставление земель запаса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3444">
              <a:solidFill>
                <a:srgbClr val="000000"/>
              </a:solidFill>
              <a:latin typeface="Now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594062" cy="3378418"/>
          </a:xfrm>
          <a:custGeom>
            <a:avLst/>
            <a:gdLst/>
            <a:ahLst/>
            <a:cxnLst/>
            <a:rect l="l" t="t" r="r" b="b"/>
            <a:pathLst>
              <a:path w="3594062" h="3378418">
                <a:moveTo>
                  <a:pt x="0" y="0"/>
                </a:moveTo>
                <a:lnTo>
                  <a:pt x="3594062" y="0"/>
                </a:lnTo>
                <a:lnTo>
                  <a:pt x="3594062" y="3378418"/>
                </a:lnTo>
                <a:lnTo>
                  <a:pt x="0" y="3378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01258" y="417074"/>
            <a:ext cx="6600945" cy="1223252"/>
          </a:xfrm>
          <a:custGeom>
            <a:avLst/>
            <a:gdLst/>
            <a:ahLst/>
            <a:cxnLst/>
            <a:rect l="l" t="t" r="r" b="b"/>
            <a:pathLst>
              <a:path w="6600945" h="1223252">
                <a:moveTo>
                  <a:pt x="0" y="0"/>
                </a:moveTo>
                <a:lnTo>
                  <a:pt x="6600945" y="0"/>
                </a:lnTo>
                <a:lnTo>
                  <a:pt x="6600945" y="1223252"/>
                </a:lnTo>
                <a:lnTo>
                  <a:pt x="0" y="1223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001258" y="1935516"/>
            <a:ext cx="11051828" cy="770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7"/>
              </a:lnSpc>
            </a:pPr>
            <a:r>
              <a:rPr lang="en-US" sz="3419">
                <a:solidFill>
                  <a:srgbClr val="000000"/>
                </a:solidFill>
                <a:latin typeface="Open Sans"/>
              </a:rPr>
              <a:t>9. Индустриализация, инновация и инфраструктура</a:t>
            </a:r>
          </a:p>
          <a:p>
            <a:pPr algn="ctr">
              <a:lnSpc>
                <a:spcPts val="4787"/>
              </a:lnSpc>
            </a:pPr>
            <a:r>
              <a:rPr lang="en-US" sz="3419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4787"/>
              </a:lnSpc>
            </a:pPr>
            <a:r>
              <a:rPr lang="en-US" sz="3419">
                <a:solidFill>
                  <a:srgbClr val="000000"/>
                </a:solidFill>
                <a:latin typeface="Open Sans"/>
              </a:rPr>
              <a:t>11. Устойчивые города и населенные пункты</a:t>
            </a:r>
          </a:p>
          <a:p>
            <a:pPr algn="ctr">
              <a:lnSpc>
                <a:spcPts val="4787"/>
              </a:lnSpc>
            </a:pPr>
            <a:r>
              <a:rPr lang="en-US" sz="3419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4787"/>
              </a:lnSpc>
            </a:pPr>
            <a:r>
              <a:rPr lang="en-US" sz="3419">
                <a:solidFill>
                  <a:srgbClr val="000000"/>
                </a:solidFill>
                <a:latin typeface="Open Sans"/>
              </a:rPr>
              <a:t>12. Ответственное потребление производства</a:t>
            </a:r>
          </a:p>
          <a:p>
            <a:pPr algn="ctr">
              <a:lnSpc>
                <a:spcPts val="4787"/>
              </a:lnSpc>
            </a:pPr>
            <a:r>
              <a:rPr lang="en-US" sz="3419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4787"/>
              </a:lnSpc>
            </a:pPr>
            <a:r>
              <a:rPr lang="en-US" sz="3419">
                <a:solidFill>
                  <a:srgbClr val="000000"/>
                </a:solidFill>
                <a:latin typeface="Open Sans"/>
              </a:rPr>
              <a:t>13. Борьба с изменениям климата </a:t>
            </a:r>
          </a:p>
          <a:p>
            <a:pPr algn="ctr">
              <a:lnSpc>
                <a:spcPts val="4787"/>
              </a:lnSpc>
            </a:pPr>
            <a:endParaRPr lang="en-US" sz="3419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787"/>
              </a:lnSpc>
            </a:pPr>
            <a:r>
              <a:rPr lang="en-US" sz="3419">
                <a:solidFill>
                  <a:srgbClr val="000000"/>
                </a:solidFill>
                <a:latin typeface="Open Sans"/>
              </a:rPr>
              <a:t>14. Сохранение морских экосистем </a:t>
            </a:r>
          </a:p>
          <a:p>
            <a:pPr algn="ctr">
              <a:lnSpc>
                <a:spcPts val="4787"/>
              </a:lnSpc>
            </a:pPr>
            <a:endParaRPr lang="en-US" sz="3419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787"/>
              </a:lnSpc>
            </a:pPr>
            <a:r>
              <a:rPr lang="en-US" sz="3419">
                <a:solidFill>
                  <a:srgbClr val="000000"/>
                </a:solidFill>
                <a:latin typeface="Open Sans"/>
              </a:rPr>
              <a:t>15 . Сохранение экосистем суши </a:t>
            </a:r>
          </a:p>
          <a:p>
            <a:pPr algn="ctr">
              <a:lnSpc>
                <a:spcPts val="4227"/>
              </a:lnSpc>
            </a:pPr>
            <a:endParaRPr lang="en-US" sz="3419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787"/>
              </a:lnSpc>
            </a:pPr>
            <a:r>
              <a:rPr lang="en-US" sz="3419">
                <a:solidFill>
                  <a:srgbClr val="000000"/>
                </a:solidFill>
                <a:latin typeface="Open Sans"/>
              </a:rPr>
              <a:t>17. Партнерства в интересах устойчивого развития.</a:t>
            </a:r>
          </a:p>
        </p:txBody>
      </p:sp>
      <p:sp>
        <p:nvSpPr>
          <p:cNvPr id="5" name="Freeform 5"/>
          <p:cNvSpPr/>
          <p:nvPr/>
        </p:nvSpPr>
        <p:spPr>
          <a:xfrm>
            <a:off x="3890112" y="1171961"/>
            <a:ext cx="2221456" cy="2221456"/>
          </a:xfrm>
          <a:custGeom>
            <a:avLst/>
            <a:gdLst/>
            <a:ahLst/>
            <a:cxnLst/>
            <a:rect l="l" t="t" r="r" b="b"/>
            <a:pathLst>
              <a:path w="2221456" h="2221456">
                <a:moveTo>
                  <a:pt x="0" y="0"/>
                </a:moveTo>
                <a:lnTo>
                  <a:pt x="2221456" y="0"/>
                </a:lnTo>
                <a:lnTo>
                  <a:pt x="2221456" y="2221455"/>
                </a:lnTo>
                <a:lnTo>
                  <a:pt x="0" y="2221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00865" y="3850616"/>
            <a:ext cx="2194903" cy="2194903"/>
          </a:xfrm>
          <a:custGeom>
            <a:avLst/>
            <a:gdLst/>
            <a:ahLst/>
            <a:cxnLst/>
            <a:rect l="l" t="t" r="r" b="b"/>
            <a:pathLst>
              <a:path w="2194903" h="2194903">
                <a:moveTo>
                  <a:pt x="0" y="0"/>
                </a:moveTo>
                <a:lnTo>
                  <a:pt x="2194903" y="0"/>
                </a:lnTo>
                <a:lnTo>
                  <a:pt x="2194903" y="2194903"/>
                </a:lnTo>
                <a:lnTo>
                  <a:pt x="0" y="21949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6113" y="4046048"/>
            <a:ext cx="2194903" cy="2194903"/>
          </a:xfrm>
          <a:custGeom>
            <a:avLst/>
            <a:gdLst/>
            <a:ahLst/>
            <a:cxnLst/>
            <a:rect l="l" t="t" r="r" b="b"/>
            <a:pathLst>
              <a:path w="2194903" h="2194903">
                <a:moveTo>
                  <a:pt x="0" y="0"/>
                </a:moveTo>
                <a:lnTo>
                  <a:pt x="2194903" y="0"/>
                </a:lnTo>
                <a:lnTo>
                  <a:pt x="2194903" y="2194904"/>
                </a:lnTo>
                <a:lnTo>
                  <a:pt x="0" y="21949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28268" y="4959233"/>
            <a:ext cx="2172572" cy="2172572"/>
          </a:xfrm>
          <a:custGeom>
            <a:avLst/>
            <a:gdLst/>
            <a:ahLst/>
            <a:cxnLst/>
            <a:rect l="l" t="t" r="r" b="b"/>
            <a:pathLst>
              <a:path w="2172572" h="2172572">
                <a:moveTo>
                  <a:pt x="0" y="0"/>
                </a:moveTo>
                <a:lnTo>
                  <a:pt x="2172572" y="0"/>
                </a:lnTo>
                <a:lnTo>
                  <a:pt x="2172572" y="2172573"/>
                </a:lnTo>
                <a:lnTo>
                  <a:pt x="0" y="21725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58444" y="6817147"/>
            <a:ext cx="2172572" cy="2172572"/>
          </a:xfrm>
          <a:custGeom>
            <a:avLst/>
            <a:gdLst/>
            <a:ahLst/>
            <a:cxnLst/>
            <a:rect l="l" t="t" r="r" b="b"/>
            <a:pathLst>
              <a:path w="2172572" h="2172572">
                <a:moveTo>
                  <a:pt x="0" y="0"/>
                </a:moveTo>
                <a:lnTo>
                  <a:pt x="2172572" y="0"/>
                </a:lnTo>
                <a:lnTo>
                  <a:pt x="2172572" y="2172572"/>
                </a:lnTo>
                <a:lnTo>
                  <a:pt x="0" y="21725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540992" y="6506853"/>
            <a:ext cx="2194903" cy="2194903"/>
          </a:xfrm>
          <a:custGeom>
            <a:avLst/>
            <a:gdLst/>
            <a:ahLst/>
            <a:cxnLst/>
            <a:rect l="l" t="t" r="r" b="b"/>
            <a:pathLst>
              <a:path w="2194903" h="2194903">
                <a:moveTo>
                  <a:pt x="0" y="0"/>
                </a:moveTo>
                <a:lnTo>
                  <a:pt x="2194903" y="0"/>
                </a:lnTo>
                <a:lnTo>
                  <a:pt x="2194903" y="2194903"/>
                </a:lnTo>
                <a:lnTo>
                  <a:pt x="0" y="21949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76637" y="7604304"/>
            <a:ext cx="2221456" cy="2221456"/>
          </a:xfrm>
          <a:custGeom>
            <a:avLst/>
            <a:gdLst/>
            <a:ahLst/>
            <a:cxnLst/>
            <a:rect l="l" t="t" r="r" b="b"/>
            <a:pathLst>
              <a:path w="2221456" h="2221456">
                <a:moveTo>
                  <a:pt x="0" y="0"/>
                </a:moveTo>
                <a:lnTo>
                  <a:pt x="2221455" y="0"/>
                </a:lnTo>
                <a:lnTo>
                  <a:pt x="2221455" y="2221456"/>
                </a:lnTo>
                <a:lnTo>
                  <a:pt x="0" y="2221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53268" y="3803122"/>
            <a:ext cx="17381464" cy="423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0"/>
              </a:lnSpc>
            </a:pPr>
            <a:r>
              <a:rPr lang="en-US" sz="3479">
                <a:solidFill>
                  <a:srgbClr val="000000"/>
                </a:solidFill>
                <a:latin typeface="Open Sans"/>
              </a:rPr>
              <a:t>Концепция земли запаса, или резерва, является важной стратегической мерой для обеспечения продовольственной безопасности и стабильности на мировом уровне. </a:t>
            </a:r>
          </a:p>
          <a:p>
            <a:pPr algn="ctr">
              <a:lnSpc>
                <a:spcPts val="4870"/>
              </a:lnSpc>
            </a:pPr>
            <a:r>
              <a:rPr lang="en-US" sz="3479">
                <a:solidFill>
                  <a:srgbClr val="000000"/>
                </a:solidFill>
                <a:latin typeface="Open Sans"/>
              </a:rPr>
              <a:t>Земля запаса играет важную роль в сглаживании колебаний на рынке продовольствия и обеспечении населения пищей в условиях чрезвычайных ситуаций.  Кроме того, земля запаса поддерживает устойчивость в сельском хозяйстве и стимулирует развитие сельских районов.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42434" y="1593959"/>
            <a:ext cx="4118967" cy="813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7"/>
              </a:lnSpc>
            </a:pPr>
            <a:r>
              <a:rPr lang="en-US" sz="4719">
                <a:solidFill>
                  <a:srgbClr val="000000"/>
                </a:solidFill>
                <a:latin typeface="Open Sans Bold"/>
              </a:rPr>
              <a:t>Заключение</a:t>
            </a:r>
            <a:r>
              <a:rPr lang="en-US" sz="4719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9608" y="1361208"/>
            <a:ext cx="17444426" cy="6869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7"/>
              </a:lnSpc>
              <a:spcBef>
                <a:spcPct val="0"/>
              </a:spcBef>
            </a:pPr>
            <a:r>
              <a:rPr lang="en-US" sz="3145">
                <a:solidFill>
                  <a:srgbClr val="000000"/>
                </a:solidFill>
                <a:latin typeface="Now Bold"/>
              </a:rPr>
              <a:t>Нормативные правовые акты:</a:t>
            </a:r>
          </a:p>
          <a:p>
            <a:pPr>
              <a:lnSpc>
                <a:spcPts val="3837"/>
              </a:lnSpc>
              <a:spcBef>
                <a:spcPct val="0"/>
              </a:spcBef>
            </a:pPr>
            <a:r>
              <a:rPr lang="en-US" sz="3145">
                <a:solidFill>
                  <a:srgbClr val="000000"/>
                </a:solidFill>
                <a:latin typeface="Now"/>
              </a:rPr>
              <a:t>1. Республика Казахстан. Конституция принята на республиканском референдуме 30 августа 1995 г. // Ведомости Парламента Республики Казахстан, 1996 г., N 4, ст. 217</a:t>
            </a:r>
          </a:p>
          <a:p>
            <a:pPr>
              <a:lnSpc>
                <a:spcPts val="3837"/>
              </a:lnSpc>
              <a:spcBef>
                <a:spcPct val="0"/>
              </a:spcBef>
            </a:pPr>
            <a:r>
              <a:rPr lang="en-US" sz="3145">
                <a:solidFill>
                  <a:srgbClr val="000000"/>
                </a:solidFill>
                <a:latin typeface="Now"/>
              </a:rPr>
              <a:t>2.Земельный кодекс Республики Казахстан от 20 июня 2003 года // Доступно как электронный ресурс на сайте ИПС «Әділет» по адресу:http://adilet.zan.kz/rus/docs/K030000442; </a:t>
            </a:r>
          </a:p>
          <a:p>
            <a:pPr>
              <a:lnSpc>
                <a:spcPts val="3837"/>
              </a:lnSpc>
              <a:spcBef>
                <a:spcPct val="0"/>
              </a:spcBef>
            </a:pPr>
            <a:r>
              <a:rPr lang="en-US" sz="3145">
                <a:solidFill>
                  <a:srgbClr val="000000"/>
                </a:solidFill>
                <a:latin typeface="Now"/>
              </a:rPr>
              <a:t>3. Закон «О доступе к информации» // https://online.zakon.kz/Document/?doc_id=39415981 </a:t>
            </a:r>
          </a:p>
          <a:p>
            <a:pPr>
              <a:lnSpc>
                <a:spcPts val="3837"/>
              </a:lnSpc>
              <a:spcBef>
                <a:spcPct val="0"/>
              </a:spcBef>
            </a:pPr>
            <a:r>
              <a:rPr lang="en-US" sz="3145">
                <a:solidFill>
                  <a:srgbClr val="000000"/>
                </a:solidFill>
                <a:latin typeface="Now"/>
              </a:rPr>
              <a:t>4. Приказ Министра экологии, геологии и природных ресурсов Республики Казахстан от 31 августа 2021 года № https://adilet.zan.kz/rus/docs/V2100024214/history </a:t>
            </a:r>
          </a:p>
          <a:p>
            <a:pPr>
              <a:lnSpc>
                <a:spcPts val="4403"/>
              </a:lnSpc>
              <a:spcBef>
                <a:spcPct val="0"/>
              </a:spcBef>
            </a:pPr>
            <a:endParaRPr lang="en-US" sz="3145">
              <a:solidFill>
                <a:srgbClr val="000000"/>
              </a:solidFill>
              <a:latin typeface="Now"/>
            </a:endParaRPr>
          </a:p>
          <a:p>
            <a:pPr>
              <a:lnSpc>
                <a:spcPts val="3837"/>
              </a:lnSpc>
              <a:spcBef>
                <a:spcPct val="0"/>
              </a:spcBef>
            </a:pPr>
            <a:endParaRPr lang="en-US" sz="3145">
              <a:solidFill>
                <a:srgbClr val="000000"/>
              </a:solidFill>
              <a:latin typeface="Now"/>
            </a:endParaRPr>
          </a:p>
          <a:p>
            <a:pPr>
              <a:lnSpc>
                <a:spcPts val="3890"/>
              </a:lnSpc>
              <a:spcBef>
                <a:spcPct val="0"/>
              </a:spcBef>
            </a:pPr>
            <a:endParaRPr lang="en-US" sz="3145">
              <a:solidFill>
                <a:srgbClr val="000000"/>
              </a:solidFill>
              <a:latin typeface="Now"/>
            </a:endParaRPr>
          </a:p>
          <a:p>
            <a:pPr>
              <a:lnSpc>
                <a:spcPts val="3890"/>
              </a:lnSpc>
              <a:spcBef>
                <a:spcPct val="0"/>
              </a:spcBef>
            </a:pPr>
            <a:endParaRPr lang="en-US" sz="3145">
              <a:solidFill>
                <a:srgbClr val="000000"/>
              </a:solidFill>
              <a:latin typeface="Now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9608" y="484998"/>
            <a:ext cx="9838730" cy="55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 Bold"/>
              </a:rPr>
              <a:t>СПИСОК ИСПОЛЬЗОВАННЫХ ИСТОЧНИКОВ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9608" y="1675245"/>
            <a:ext cx="16758597" cy="5196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6"/>
              </a:lnSpc>
              <a:spcBef>
                <a:spcPct val="0"/>
              </a:spcBef>
            </a:pPr>
            <a:r>
              <a:rPr lang="en-US" sz="3251">
                <a:solidFill>
                  <a:srgbClr val="000000"/>
                </a:solidFill>
                <a:latin typeface="Now Bold"/>
              </a:rPr>
              <a:t>Литература:</a:t>
            </a:r>
          </a:p>
          <a:p>
            <a:pPr>
              <a:lnSpc>
                <a:spcPts val="3966"/>
              </a:lnSpc>
              <a:spcBef>
                <a:spcPct val="0"/>
              </a:spcBef>
            </a:pPr>
            <a:r>
              <a:rPr lang="en-US" sz="3251">
                <a:solidFill>
                  <a:srgbClr val="000000"/>
                </a:solidFill>
                <a:latin typeface="Now"/>
              </a:rPr>
              <a:t>Проблемы правового регулирования цифровизации экологической информации в Республике </a:t>
            </a:r>
          </a:p>
          <a:p>
            <a:pPr>
              <a:lnSpc>
                <a:spcPts val="3966"/>
              </a:lnSpc>
              <a:spcBef>
                <a:spcPct val="0"/>
              </a:spcBef>
            </a:pPr>
            <a:r>
              <a:rPr lang="en-US" sz="3251">
                <a:solidFill>
                  <a:srgbClr val="000000"/>
                </a:solidFill>
                <a:latin typeface="Now"/>
              </a:rPr>
              <a:t>Казахстан. Коллективная монография под редакцией Еркинбаевой Л.К. - Талдыкорган: 2021. 93с.</a:t>
            </a:r>
          </a:p>
          <a:p>
            <a:pPr>
              <a:lnSpc>
                <a:spcPts val="3966"/>
              </a:lnSpc>
              <a:spcBef>
                <a:spcPct val="0"/>
              </a:spcBef>
            </a:pPr>
            <a:r>
              <a:rPr lang="en-US" sz="3251">
                <a:solidFill>
                  <a:srgbClr val="000000"/>
                </a:solidFill>
                <a:latin typeface="Now"/>
              </a:rPr>
              <a:t>2. Ерeжепқызы Р. Правовое регулирование доступа общественности к экологической информации сравнительный анализ национального и зарубежного законодательства). Диссертация на соискание ученой степени доктора философии (PhD) Алматы 2018. [Электронный ресурс]. URL:  www.kaznu.kz/content/files/pages</a:t>
            </a:r>
          </a:p>
          <a:p>
            <a:pPr>
              <a:lnSpc>
                <a:spcPts val="2048"/>
              </a:lnSpc>
              <a:spcBef>
                <a:spcPct val="0"/>
              </a:spcBef>
            </a:pPr>
            <a:endParaRPr lang="en-US" sz="3251">
              <a:solidFill>
                <a:srgbClr val="000000"/>
              </a:solidFill>
              <a:latin typeface="Now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9608" y="484998"/>
            <a:ext cx="9838730" cy="55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 Bold"/>
              </a:rPr>
              <a:t>СПИСОК ИСПОЛЬЗОВАННЫХ ИСТОЧНИКОВ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2480" y="2354923"/>
            <a:ext cx="15664904" cy="133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Arimo"/>
              </a:rPr>
              <a:t>1.</a:t>
            </a:r>
            <a:r>
              <a:rPr lang="en-US" sz="3800" u="sng">
                <a:solidFill>
                  <a:srgbClr val="000000"/>
                </a:solidFill>
                <a:latin typeface="Arimo"/>
                <a:hlinkClick r:id="rId2" tooltip="https://www.freepng.ru/download/nature.htmlhttps:/www.un.org/sustainabledevelopment/ru/sustainable-development-"/>
              </a:rPr>
              <a:t>https://www.freepng.ru/download/nature.html</a:t>
            </a:r>
          </a:p>
          <a:p>
            <a:pPr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Arimo"/>
              </a:rPr>
              <a:t>2.</a:t>
            </a:r>
            <a:r>
              <a:rPr lang="en-US" sz="3800" u="sng">
                <a:solidFill>
                  <a:srgbClr val="000000"/>
                </a:solidFill>
                <a:latin typeface="Arimo"/>
                <a:hlinkClick r:id="rId2" tooltip="https://www.freepng.ru/download/nature.htmlhttps:/www.un.org/sustainabledevelopment/ru/sustainable-development-"/>
              </a:rPr>
              <a:t>https:/www.un.org/sustainabledevelopment/ru/sustainable-development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9608" y="484998"/>
            <a:ext cx="9838730" cy="55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 Bold"/>
              </a:rPr>
              <a:t>СПИСОК ИСПОЛЬЗОВАННЫХ ИСТОЧНИКОВ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2480" y="1361234"/>
            <a:ext cx="4320629" cy="55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 Bold"/>
              </a:rPr>
              <a:t>Интернет-ресурсы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20274" y="3825852"/>
            <a:ext cx="2882950" cy="599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2"/>
              </a:lnSpc>
              <a:spcBef>
                <a:spcPct val="0"/>
              </a:spcBef>
            </a:pPr>
            <a:r>
              <a:rPr lang="en-US" sz="3912">
                <a:solidFill>
                  <a:srgbClr val="000000"/>
                </a:solidFill>
                <a:latin typeface="Now Bold"/>
              </a:rPr>
              <a:t>МОДУЛЬ 3.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20274" y="5133975"/>
            <a:ext cx="3959572" cy="1790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85"/>
              </a:lnSpc>
              <a:spcBef>
                <a:spcPct val="0"/>
              </a:spcBef>
            </a:pPr>
            <a:r>
              <a:rPr lang="en-US" sz="3840">
                <a:solidFill>
                  <a:srgbClr val="000000"/>
                </a:solidFill>
                <a:latin typeface="Now Bold"/>
              </a:rPr>
              <a:t>ЛЕКЦИЯ №15.</a:t>
            </a:r>
          </a:p>
          <a:p>
            <a:pPr algn="just">
              <a:lnSpc>
                <a:spcPts val="4685"/>
              </a:lnSpc>
              <a:spcBef>
                <a:spcPct val="0"/>
              </a:spcBef>
            </a:pPr>
            <a:r>
              <a:rPr lang="en-US" sz="3840">
                <a:solidFill>
                  <a:srgbClr val="000000"/>
                </a:solidFill>
                <a:latin typeface="Now Bold"/>
              </a:rPr>
              <a:t>ЗЕМЛИ ЗАПАСА</a:t>
            </a:r>
          </a:p>
          <a:p>
            <a:pPr algn="just">
              <a:lnSpc>
                <a:spcPts val="4685"/>
              </a:lnSpc>
              <a:spcBef>
                <a:spcPct val="0"/>
              </a:spcBef>
            </a:pPr>
            <a:endParaRPr lang="en-US" sz="3840">
              <a:solidFill>
                <a:srgbClr val="000000"/>
              </a:solidFill>
              <a:latin typeface="Now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81893" y="3772639"/>
            <a:ext cx="3654963" cy="55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3"/>
              </a:lnSpc>
              <a:spcBef>
                <a:spcPct val="0"/>
              </a:spcBef>
            </a:pPr>
            <a:r>
              <a:rPr lang="en-US" sz="3544">
                <a:solidFill>
                  <a:srgbClr val="000000"/>
                </a:solidFill>
                <a:latin typeface="Now Bold"/>
              </a:rPr>
              <a:t>ПЛАН ЛЕКЦИИ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719833"/>
            <a:ext cx="15388710" cy="3715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3"/>
              </a:lnSpc>
              <a:spcBef>
                <a:spcPct val="0"/>
              </a:spcBef>
            </a:pPr>
            <a:r>
              <a:rPr lang="en-US" sz="3544">
                <a:solidFill>
                  <a:srgbClr val="000000"/>
                </a:solidFill>
                <a:latin typeface="Now"/>
              </a:rPr>
              <a:t>1. Земли Запаса. Общие понятия.</a:t>
            </a:r>
          </a:p>
          <a:p>
            <a:pPr>
              <a:lnSpc>
                <a:spcPts val="4323"/>
              </a:lnSpc>
              <a:spcBef>
                <a:spcPct val="0"/>
              </a:spcBef>
            </a:pPr>
            <a:r>
              <a:rPr lang="en-US" sz="3544">
                <a:solidFill>
                  <a:srgbClr val="000000"/>
                </a:solidFill>
                <a:latin typeface="Now"/>
              </a:rPr>
              <a:t>2. Состав земель запаса.</a:t>
            </a:r>
          </a:p>
          <a:p>
            <a:pPr>
              <a:lnSpc>
                <a:spcPts val="4323"/>
              </a:lnSpc>
              <a:spcBef>
                <a:spcPct val="0"/>
              </a:spcBef>
            </a:pPr>
            <a:r>
              <a:rPr lang="en-US" sz="3544">
                <a:solidFill>
                  <a:srgbClr val="000000"/>
                </a:solidFill>
                <a:latin typeface="Now"/>
              </a:rPr>
              <a:t>3. Предоставление земель запаса.</a:t>
            </a:r>
          </a:p>
          <a:p>
            <a:pPr>
              <a:lnSpc>
                <a:spcPts val="4323"/>
              </a:lnSpc>
              <a:spcBef>
                <a:spcPct val="0"/>
              </a:spcBef>
            </a:pPr>
            <a:r>
              <a:rPr lang="en-US" sz="3544">
                <a:solidFill>
                  <a:srgbClr val="000000"/>
                </a:solidFill>
                <a:latin typeface="Now"/>
              </a:rPr>
              <a:t>4. Роль ведения земель запаса в достижении Целям Устойчивого Развития ООН.</a:t>
            </a:r>
          </a:p>
          <a:p>
            <a:pPr>
              <a:lnSpc>
                <a:spcPts val="3957"/>
              </a:lnSpc>
              <a:spcBef>
                <a:spcPct val="0"/>
              </a:spcBef>
            </a:pPr>
            <a:endParaRPr lang="en-US" sz="3544">
              <a:solidFill>
                <a:srgbClr val="000000"/>
              </a:solidFill>
              <a:latin typeface="Now"/>
            </a:endParaRPr>
          </a:p>
          <a:p>
            <a:pPr>
              <a:lnSpc>
                <a:spcPts val="3957"/>
              </a:lnSpc>
              <a:spcBef>
                <a:spcPct val="0"/>
              </a:spcBef>
            </a:pPr>
            <a:endParaRPr lang="en-US" sz="3544">
              <a:solidFill>
                <a:srgbClr val="000000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28181" y="3849578"/>
            <a:ext cx="3478262" cy="55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3"/>
              </a:lnSpc>
              <a:spcBef>
                <a:spcPct val="0"/>
              </a:spcBef>
            </a:pPr>
            <a:r>
              <a:rPr lang="en-US" sz="3544">
                <a:solidFill>
                  <a:srgbClr val="000000"/>
                </a:solidFill>
                <a:latin typeface="Now Bold"/>
              </a:rPr>
              <a:t>ЦЕЛЬ ЛЕКЦИИ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77904" y="4869276"/>
            <a:ext cx="12140952" cy="109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3"/>
              </a:lnSpc>
              <a:spcBef>
                <a:spcPct val="0"/>
              </a:spcBef>
            </a:pPr>
            <a:r>
              <a:rPr lang="en-US" sz="3544">
                <a:solidFill>
                  <a:srgbClr val="000000"/>
                </a:solidFill>
                <a:latin typeface="Now"/>
              </a:rPr>
              <a:t>Раскрыть основную цель, понятие и правовую основу</a:t>
            </a:r>
          </a:p>
          <a:p>
            <a:pPr>
              <a:lnSpc>
                <a:spcPts val="4323"/>
              </a:lnSpc>
              <a:spcBef>
                <a:spcPct val="0"/>
              </a:spcBef>
            </a:pPr>
            <a:r>
              <a:rPr lang="en-US" sz="3544">
                <a:solidFill>
                  <a:srgbClr val="000000"/>
                </a:solidFill>
                <a:latin typeface="Now"/>
              </a:rPr>
              <a:t>ведения земель запаса.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65113" y="1670159"/>
            <a:ext cx="16516051" cy="534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20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20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20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201"/>
              </a:lnSpc>
              <a:spcBef>
                <a:spcPct val="0"/>
              </a:spcBef>
            </a:pPr>
            <a:endParaRPr/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Земли запаса выделены в самостоятельный вид земель. Они представляют</a:t>
            </a:r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собой земли, которые находятся в муниципальном либо государственном</a:t>
            </a:r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владении и не являются предоставленными частным либо юридическим</a:t>
            </a:r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лицам.</a:t>
            </a:r>
          </a:p>
        </p:txBody>
      </p:sp>
      <p:sp>
        <p:nvSpPr>
          <p:cNvPr id="4" name="Freeform 4"/>
          <p:cNvSpPr/>
          <p:nvPr/>
        </p:nvSpPr>
        <p:spPr>
          <a:xfrm>
            <a:off x="13758484" y="446028"/>
            <a:ext cx="4062430" cy="4114800"/>
          </a:xfrm>
          <a:custGeom>
            <a:avLst/>
            <a:gdLst/>
            <a:ahLst/>
            <a:cxnLst/>
            <a:rect l="l" t="t" r="r" b="b"/>
            <a:pathLst>
              <a:path w="4062430" h="4114800">
                <a:moveTo>
                  <a:pt x="0" y="0"/>
                </a:moveTo>
                <a:lnTo>
                  <a:pt x="4062430" y="0"/>
                </a:lnTo>
                <a:lnTo>
                  <a:pt x="40624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03453" y="917804"/>
            <a:ext cx="5246311" cy="2934139"/>
          </a:xfrm>
          <a:custGeom>
            <a:avLst/>
            <a:gdLst/>
            <a:ahLst/>
            <a:cxnLst/>
            <a:rect l="l" t="t" r="r" b="b"/>
            <a:pathLst>
              <a:path w="5246311" h="2934139">
                <a:moveTo>
                  <a:pt x="0" y="0"/>
                </a:moveTo>
                <a:lnTo>
                  <a:pt x="5246311" y="0"/>
                </a:lnTo>
                <a:lnTo>
                  <a:pt x="5246311" y="2934139"/>
                </a:lnTo>
                <a:lnTo>
                  <a:pt x="0" y="29341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83557" y="1689209"/>
            <a:ext cx="1536353" cy="1257889"/>
          </a:xfrm>
          <a:custGeom>
            <a:avLst/>
            <a:gdLst/>
            <a:ahLst/>
            <a:cxnLst/>
            <a:rect l="l" t="t" r="r" b="b"/>
            <a:pathLst>
              <a:path w="1536353" h="1257889">
                <a:moveTo>
                  <a:pt x="0" y="0"/>
                </a:moveTo>
                <a:lnTo>
                  <a:pt x="1536353" y="0"/>
                </a:lnTo>
                <a:lnTo>
                  <a:pt x="1536353" y="1257889"/>
                </a:lnTo>
                <a:lnTo>
                  <a:pt x="0" y="12578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65113" y="7114398"/>
            <a:ext cx="16594187" cy="214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Исключение составляют земли фонда перераспределения земель. </a:t>
            </a:r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Этой разновидности земель не отводится конкретная цель использования, </a:t>
            </a:r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поэтому такие угодья играют роль резерва и при надобности пополняют</a:t>
            </a:r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земли других категорий.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94062" y="3223786"/>
            <a:ext cx="3843486" cy="628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1"/>
              </a:lnSpc>
              <a:spcBef>
                <a:spcPct val="0"/>
              </a:spcBef>
            </a:pPr>
            <a:r>
              <a:rPr lang="en-US" sz="3944">
                <a:solidFill>
                  <a:srgbClr val="000000"/>
                </a:solidFill>
                <a:latin typeface="Now Bold"/>
              </a:rPr>
              <a:t>Земли Запаса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65655" y="6843807"/>
            <a:ext cx="3381951" cy="2900023"/>
          </a:xfrm>
          <a:custGeom>
            <a:avLst/>
            <a:gdLst/>
            <a:ahLst/>
            <a:cxnLst/>
            <a:rect l="l" t="t" r="r" b="b"/>
            <a:pathLst>
              <a:path w="3381951" h="2900023">
                <a:moveTo>
                  <a:pt x="0" y="0"/>
                </a:moveTo>
                <a:lnTo>
                  <a:pt x="3381951" y="0"/>
                </a:lnTo>
                <a:lnTo>
                  <a:pt x="3381951" y="2900024"/>
                </a:lnTo>
                <a:lnTo>
                  <a:pt x="0" y="2900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28852" y="4786407"/>
            <a:ext cx="3867912" cy="4114800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28852" y="563930"/>
            <a:ext cx="3630389" cy="3621313"/>
          </a:xfrm>
          <a:custGeom>
            <a:avLst/>
            <a:gdLst/>
            <a:ahLst/>
            <a:cxnLst/>
            <a:rect l="l" t="t" r="r" b="b"/>
            <a:pathLst>
              <a:path w="3630389" h="3621313">
                <a:moveTo>
                  <a:pt x="0" y="0"/>
                </a:moveTo>
                <a:lnTo>
                  <a:pt x="3630388" y="0"/>
                </a:lnTo>
                <a:lnTo>
                  <a:pt x="3630388" y="3621312"/>
                </a:lnTo>
                <a:lnTo>
                  <a:pt x="0" y="3621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64552" y="3923427"/>
            <a:ext cx="14754940" cy="214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Тем не менее, земли запаса разрешено использовать для кратковременных</a:t>
            </a:r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проектов, например, на них могут выполняться землеустроительные работы.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9426" y="3913998"/>
            <a:ext cx="17505118" cy="534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Такие как:</a:t>
            </a:r>
          </a:p>
          <a:p>
            <a:pPr marL="743602" lvl="1" indent="-371801">
              <a:lnSpc>
                <a:spcPts val="4201"/>
              </a:lnSpc>
              <a:spcBef>
                <a:spcPct val="0"/>
              </a:spcBef>
              <a:buFont typeface="Arial"/>
              <a:buChar char="•"/>
            </a:pPr>
            <a:r>
              <a:rPr lang="en-US" sz="3444">
                <a:solidFill>
                  <a:srgbClr val="000000"/>
                </a:solidFill>
                <a:latin typeface="Now"/>
              </a:rPr>
              <a:t>разработка прогнозов, региональных программ либо программ</a:t>
            </a:r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республиканского значения;</a:t>
            </a:r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 2. схем использования и охраны объектов</a:t>
            </a:r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земельных ресурсов и схем землеустройства;</a:t>
            </a:r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 3. проектирование образований новых землевладений, отвод участков земли в реальном выражении; </a:t>
            </a:r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 4. выполнение картографических, почвенных, агрохимических, топографо-геодезических, геоботанических и иных работ, связанных с обследованием и изысканием. </a:t>
            </a:r>
          </a:p>
        </p:txBody>
      </p:sp>
      <p:sp>
        <p:nvSpPr>
          <p:cNvPr id="4" name="Freeform 4"/>
          <p:cNvSpPr/>
          <p:nvPr/>
        </p:nvSpPr>
        <p:spPr>
          <a:xfrm>
            <a:off x="13029256" y="628102"/>
            <a:ext cx="3657385" cy="3304946"/>
          </a:xfrm>
          <a:custGeom>
            <a:avLst/>
            <a:gdLst/>
            <a:ahLst/>
            <a:cxnLst/>
            <a:rect l="l" t="t" r="r" b="b"/>
            <a:pathLst>
              <a:path w="3657385" h="3304946">
                <a:moveTo>
                  <a:pt x="0" y="0"/>
                </a:moveTo>
                <a:lnTo>
                  <a:pt x="3657386" y="0"/>
                </a:lnTo>
                <a:lnTo>
                  <a:pt x="3657386" y="3304946"/>
                </a:lnTo>
                <a:lnTo>
                  <a:pt x="0" y="3304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842428" y="628102"/>
            <a:ext cx="3084119" cy="3084119"/>
          </a:xfrm>
          <a:custGeom>
            <a:avLst/>
            <a:gdLst/>
            <a:ahLst/>
            <a:cxnLst/>
            <a:rect l="l" t="t" r="r" b="b"/>
            <a:pathLst>
              <a:path w="3084119" h="3084119">
                <a:moveTo>
                  <a:pt x="0" y="0"/>
                </a:moveTo>
                <a:lnTo>
                  <a:pt x="3084119" y="0"/>
                </a:lnTo>
                <a:lnTo>
                  <a:pt x="3084119" y="3084119"/>
                </a:lnTo>
                <a:lnTo>
                  <a:pt x="0" y="30841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39556" y="628102"/>
            <a:ext cx="3084119" cy="3084119"/>
          </a:xfrm>
          <a:custGeom>
            <a:avLst/>
            <a:gdLst/>
            <a:ahLst/>
            <a:cxnLst/>
            <a:rect l="l" t="t" r="r" b="b"/>
            <a:pathLst>
              <a:path w="3084119" h="3084119">
                <a:moveTo>
                  <a:pt x="0" y="0"/>
                </a:moveTo>
                <a:lnTo>
                  <a:pt x="3084119" y="0"/>
                </a:lnTo>
                <a:lnTo>
                  <a:pt x="3084119" y="3084119"/>
                </a:lnTo>
                <a:lnTo>
                  <a:pt x="0" y="3084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181102" y="5396618"/>
            <a:ext cx="6304011" cy="4114800"/>
          </a:xfrm>
          <a:custGeom>
            <a:avLst/>
            <a:gdLst/>
            <a:ahLst/>
            <a:cxnLst/>
            <a:rect l="l" t="t" r="r" b="b"/>
            <a:pathLst>
              <a:path w="6304011" h="4114800">
                <a:moveTo>
                  <a:pt x="0" y="0"/>
                </a:moveTo>
                <a:lnTo>
                  <a:pt x="6304011" y="0"/>
                </a:lnTo>
                <a:lnTo>
                  <a:pt x="6304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19579" y="294300"/>
            <a:ext cx="5597506" cy="3652373"/>
          </a:xfrm>
          <a:custGeom>
            <a:avLst/>
            <a:gdLst/>
            <a:ahLst/>
            <a:cxnLst/>
            <a:rect l="l" t="t" r="r" b="b"/>
            <a:pathLst>
              <a:path w="5597506" h="3652373">
                <a:moveTo>
                  <a:pt x="0" y="0"/>
                </a:moveTo>
                <a:lnTo>
                  <a:pt x="5597506" y="0"/>
                </a:lnTo>
                <a:lnTo>
                  <a:pt x="5597506" y="3652372"/>
                </a:lnTo>
                <a:lnTo>
                  <a:pt x="0" y="3652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33107" y="1689209"/>
            <a:ext cx="1486088" cy="1555869"/>
          </a:xfrm>
          <a:custGeom>
            <a:avLst/>
            <a:gdLst/>
            <a:ahLst/>
            <a:cxnLst/>
            <a:rect l="l" t="t" r="r" b="b"/>
            <a:pathLst>
              <a:path w="1486088" h="1555869">
                <a:moveTo>
                  <a:pt x="0" y="0"/>
                </a:moveTo>
                <a:lnTo>
                  <a:pt x="1486088" y="0"/>
                </a:lnTo>
                <a:lnTo>
                  <a:pt x="1486088" y="1555869"/>
                </a:lnTo>
                <a:lnTo>
                  <a:pt x="0" y="15558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58792" y="4319517"/>
            <a:ext cx="13574316" cy="1077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Специальные фонды земель также могут быть образованы из</a:t>
            </a:r>
          </a:p>
          <a:p>
            <a:pPr algn="just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земель запаса.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744636" y="1457740"/>
            <a:ext cx="10798727" cy="6420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В отличие от земель сельскохозяйственного назначения, населенных</a:t>
            </a:r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пунктов, земель промышленности, транспорта, связи, для нужд</a:t>
            </a:r>
          </a:p>
          <a:p>
            <a:pPr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космической деятельности и иного несельскохозяйственного назначения и состав особо охраняемых природных территорий, земли</a:t>
            </a:r>
          </a:p>
          <a:p>
            <a:pPr algn="l">
              <a:lnSpc>
                <a:spcPts val="4201"/>
              </a:lnSpc>
              <a:spcBef>
                <a:spcPct val="0"/>
              </a:spcBef>
            </a:pPr>
            <a:r>
              <a:rPr lang="en-US" sz="3444">
                <a:solidFill>
                  <a:srgbClr val="000000"/>
                </a:solidFill>
                <a:latin typeface="Now"/>
              </a:rPr>
              <a:t>оздоровительного, рекреационного и историко-культурного назначения, земель лесного и водного фондов есть земли, основное целевое </a:t>
            </a:r>
            <a:r>
              <a:rPr lang="en-US" sz="3444">
                <a:solidFill>
                  <a:srgbClr val="000000"/>
                </a:solidFill>
                <a:latin typeface="Now Bold"/>
              </a:rPr>
              <a:t>назначение </a:t>
            </a:r>
            <a:r>
              <a:rPr lang="en-US" sz="3444">
                <a:solidFill>
                  <a:srgbClr val="000000"/>
                </a:solidFill>
                <a:latin typeface="Now"/>
              </a:rPr>
              <a:t>которых </a:t>
            </a:r>
            <a:r>
              <a:rPr lang="en-US" sz="3444">
                <a:solidFill>
                  <a:srgbClr val="000000"/>
                </a:solidFill>
                <a:latin typeface="Now Bold"/>
              </a:rPr>
              <a:t>еще не определено.</a:t>
            </a:r>
            <a:r>
              <a:rPr lang="en-US" sz="3444">
                <a:solidFill>
                  <a:srgbClr val="000000"/>
                </a:solidFill>
                <a:latin typeface="Now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13472809" y="6172200"/>
            <a:ext cx="4815191" cy="4114800"/>
          </a:xfrm>
          <a:custGeom>
            <a:avLst/>
            <a:gdLst/>
            <a:ahLst/>
            <a:cxnLst/>
            <a:rect l="l" t="t" r="r" b="b"/>
            <a:pathLst>
              <a:path w="4815191" h="4114800">
                <a:moveTo>
                  <a:pt x="0" y="0"/>
                </a:moveTo>
                <a:lnTo>
                  <a:pt x="4815191" y="0"/>
                </a:lnTo>
                <a:lnTo>
                  <a:pt x="48151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765</Words>
  <Application>Microsoft Office PowerPoint</Application>
  <PresentationFormat>Произвольный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Calibri</vt:lpstr>
      <vt:lpstr>Arimo</vt:lpstr>
      <vt:lpstr>Arial</vt:lpstr>
      <vt:lpstr>Now Bold</vt:lpstr>
      <vt:lpstr>Now</vt:lpstr>
      <vt:lpstr>Open Sans Bold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15 Земли запаса</dc:title>
  <dc:creator>rose</dc:creator>
  <cp:lastModifiedBy>Roza Yerezhepkyzy</cp:lastModifiedBy>
  <cp:revision>3</cp:revision>
  <dcterms:created xsi:type="dcterms:W3CDTF">2006-08-16T00:00:00Z</dcterms:created>
  <dcterms:modified xsi:type="dcterms:W3CDTF">2024-04-21T08:13:26Z</dcterms:modified>
  <dc:identifier>DAFystsgAbg</dc:identifier>
</cp:coreProperties>
</file>